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59" r:id="rId6"/>
    <p:sldId id="262" r:id="rId7"/>
    <p:sldId id="260" r:id="rId8"/>
    <p:sldId id="266" r:id="rId9"/>
    <p:sldId id="263" r:id="rId10"/>
    <p:sldId id="261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6" d="100"/>
          <a:sy n="106" d="100"/>
        </p:scale>
        <p:origin x="1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670D6-6FB9-439F-8EDE-6FBC1CB28A4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1A62EF-9B35-482C-8F33-F0E71839AD47}">
      <dgm:prSet/>
      <dgm:spPr/>
      <dgm:t>
        <a:bodyPr/>
        <a:lstStyle/>
        <a:p>
          <a:pPr>
            <a:lnSpc>
              <a:spcPct val="100000"/>
            </a:lnSpc>
          </a:pP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MX" b="1">
              <a:latin typeface="Arial" panose="020B0604020202020204" pitchFamily="34" charset="0"/>
              <a:cs typeface="Arial" panose="020B0604020202020204" pitchFamily="34" charset="0"/>
            </a:rPr>
            <a:t>1.9 mm</a:t>
          </a: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: Es una excelente opción para producciones de Cine, Series, Comerciales y Cortometrajes donde el costo-beneficio es clave y la calidad sigue siendo muy alta</a:t>
          </a:r>
          <a:r>
            <a:rPr lang="es-MX"/>
            <a:t>.</a:t>
          </a:r>
          <a:endParaRPr lang="en-US"/>
        </a:p>
      </dgm:t>
    </dgm:pt>
    <dgm:pt modelId="{3FEB5882-EA3E-4F99-8858-2D4C19A18A3C}" type="parTrans" cxnId="{5EC4F2A4-1E74-4A85-A52C-553F56C0C895}">
      <dgm:prSet/>
      <dgm:spPr/>
      <dgm:t>
        <a:bodyPr/>
        <a:lstStyle/>
        <a:p>
          <a:endParaRPr lang="en-US"/>
        </a:p>
      </dgm:t>
    </dgm:pt>
    <dgm:pt modelId="{7C21DAAE-3E93-4ED0-9162-8E09E249DE74}" type="sibTrans" cxnId="{5EC4F2A4-1E74-4A85-A52C-553F56C0C89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C7658B-2460-4CB1-8D4E-8A61530FB70E}">
      <dgm:prSet/>
      <dgm:spPr/>
      <dgm:t>
        <a:bodyPr/>
        <a:lstStyle/>
        <a:p>
          <a:pPr>
            <a:lnSpc>
              <a:spcPct val="100000"/>
            </a:lnSpc>
          </a:pP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MX" b="1">
              <a:latin typeface="Arial" panose="020B0604020202020204" pitchFamily="34" charset="0"/>
              <a:cs typeface="Arial" panose="020B0604020202020204" pitchFamily="34" charset="0"/>
            </a:rPr>
            <a:t>1.5 mm</a:t>
          </a:r>
          <a:r>
            <a:rPr lang="es-MX">
              <a:latin typeface="Arial" panose="020B0604020202020204" pitchFamily="34" charset="0"/>
              <a:cs typeface="Arial" panose="020B0604020202020204" pitchFamily="34" charset="0"/>
            </a:rPr>
            <a:t>: Ideal para producciones cinematográficas de alto nivel y efectos visuales avanzados, donde cada detalle cuenta.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E2237-8363-44A7-8862-339A57CD44AF}" type="parTrans" cxnId="{F11E3596-8B44-422F-98C8-4D82ACF33101}">
      <dgm:prSet/>
      <dgm:spPr/>
      <dgm:t>
        <a:bodyPr/>
        <a:lstStyle/>
        <a:p>
          <a:endParaRPr lang="en-US"/>
        </a:p>
      </dgm:t>
    </dgm:pt>
    <dgm:pt modelId="{3F06E5A5-82C7-42E8-ACE0-45C2BA23B463}" type="sibTrans" cxnId="{F11E3596-8B44-422F-98C8-4D82ACF33101}">
      <dgm:prSet/>
      <dgm:spPr/>
      <dgm:t>
        <a:bodyPr/>
        <a:lstStyle/>
        <a:p>
          <a:endParaRPr lang="en-US"/>
        </a:p>
      </dgm:t>
    </dgm:pt>
    <dgm:pt modelId="{15DD3A83-257E-4D5A-8593-2AC5CDFC92C6}" type="pres">
      <dgm:prSet presAssocID="{A3C670D6-6FB9-439F-8EDE-6FBC1CB28A44}" presName="root" presStyleCnt="0">
        <dgm:presLayoutVars>
          <dgm:dir/>
          <dgm:resizeHandles val="exact"/>
        </dgm:presLayoutVars>
      </dgm:prSet>
      <dgm:spPr/>
    </dgm:pt>
    <dgm:pt modelId="{05FBEB33-18AF-4902-A0E0-637CC784F153}" type="pres">
      <dgm:prSet presAssocID="{E11A62EF-9B35-482C-8F33-F0E71839AD47}" presName="compNode" presStyleCnt="0"/>
      <dgm:spPr/>
    </dgm:pt>
    <dgm:pt modelId="{610244E5-6CB3-42FE-B1A7-CD9B20E6868F}" type="pres">
      <dgm:prSet presAssocID="{E11A62EF-9B35-482C-8F33-F0E71839AD4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reel"/>
        </a:ext>
      </dgm:extLst>
    </dgm:pt>
    <dgm:pt modelId="{544BBFD4-1E1B-4F21-94D5-12EF8F6DAB8E}" type="pres">
      <dgm:prSet presAssocID="{E11A62EF-9B35-482C-8F33-F0E71839AD47}" presName="spaceRect" presStyleCnt="0"/>
      <dgm:spPr/>
    </dgm:pt>
    <dgm:pt modelId="{9F7BC68D-4F18-4944-80C1-DBA857781733}" type="pres">
      <dgm:prSet presAssocID="{E11A62EF-9B35-482C-8F33-F0E71839AD47}" presName="textRect" presStyleLbl="revTx" presStyleIdx="0" presStyleCnt="2">
        <dgm:presLayoutVars>
          <dgm:chMax val="1"/>
          <dgm:chPref val="1"/>
        </dgm:presLayoutVars>
      </dgm:prSet>
      <dgm:spPr/>
    </dgm:pt>
    <dgm:pt modelId="{4A89C6EF-1DD0-4585-BBE6-3E19CF6CD554}" type="pres">
      <dgm:prSet presAssocID="{7C21DAAE-3E93-4ED0-9162-8E09E249DE74}" presName="sibTrans" presStyleCnt="0"/>
      <dgm:spPr/>
    </dgm:pt>
    <dgm:pt modelId="{8A01FC5A-B06F-4834-AF31-79C3276A0CB7}" type="pres">
      <dgm:prSet presAssocID="{11C7658B-2460-4CB1-8D4E-8A61530FB70E}" presName="compNode" presStyleCnt="0"/>
      <dgm:spPr/>
    </dgm:pt>
    <dgm:pt modelId="{CC5A602C-8E17-49B2-86EE-75F930E53C1B}" type="pres">
      <dgm:prSet presAssocID="{11C7658B-2460-4CB1-8D4E-8A61530FB70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F8A34795-0E35-4FA5-A19B-FFCC57F30258}" type="pres">
      <dgm:prSet presAssocID="{11C7658B-2460-4CB1-8D4E-8A61530FB70E}" presName="spaceRect" presStyleCnt="0"/>
      <dgm:spPr/>
    </dgm:pt>
    <dgm:pt modelId="{2A6A16EF-C0B9-4132-BC49-396E1A0C2DDF}" type="pres">
      <dgm:prSet presAssocID="{11C7658B-2460-4CB1-8D4E-8A61530FB70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BF37418-D181-4D44-B7EC-2A6CAB655546}" type="presOf" srcId="{E11A62EF-9B35-482C-8F33-F0E71839AD47}" destId="{9F7BC68D-4F18-4944-80C1-DBA857781733}" srcOrd="0" destOrd="0" presId="urn:microsoft.com/office/officeart/2018/2/layout/IconLabelList"/>
    <dgm:cxn modelId="{9C7B7691-0595-6945-85E2-E89708F52078}" type="presOf" srcId="{11C7658B-2460-4CB1-8D4E-8A61530FB70E}" destId="{2A6A16EF-C0B9-4132-BC49-396E1A0C2DDF}" srcOrd="0" destOrd="0" presId="urn:microsoft.com/office/officeart/2018/2/layout/IconLabelList"/>
    <dgm:cxn modelId="{F11E3596-8B44-422F-98C8-4D82ACF33101}" srcId="{A3C670D6-6FB9-439F-8EDE-6FBC1CB28A44}" destId="{11C7658B-2460-4CB1-8D4E-8A61530FB70E}" srcOrd="1" destOrd="0" parTransId="{F7FE2237-8363-44A7-8862-339A57CD44AF}" sibTransId="{3F06E5A5-82C7-42E8-ACE0-45C2BA23B463}"/>
    <dgm:cxn modelId="{5EC4F2A4-1E74-4A85-A52C-553F56C0C895}" srcId="{A3C670D6-6FB9-439F-8EDE-6FBC1CB28A44}" destId="{E11A62EF-9B35-482C-8F33-F0E71839AD47}" srcOrd="0" destOrd="0" parTransId="{3FEB5882-EA3E-4F99-8858-2D4C19A18A3C}" sibTransId="{7C21DAAE-3E93-4ED0-9162-8E09E249DE74}"/>
    <dgm:cxn modelId="{4E7E4FD6-597B-3E4D-9ACE-712117B7CE23}" type="presOf" srcId="{A3C670D6-6FB9-439F-8EDE-6FBC1CB28A44}" destId="{15DD3A83-257E-4D5A-8593-2AC5CDFC92C6}" srcOrd="0" destOrd="0" presId="urn:microsoft.com/office/officeart/2018/2/layout/IconLabelList"/>
    <dgm:cxn modelId="{1420F4AC-E60F-354F-8458-B4DDAA2628ED}" type="presParOf" srcId="{15DD3A83-257E-4D5A-8593-2AC5CDFC92C6}" destId="{05FBEB33-18AF-4902-A0E0-637CC784F153}" srcOrd="0" destOrd="0" presId="urn:microsoft.com/office/officeart/2018/2/layout/IconLabelList"/>
    <dgm:cxn modelId="{477CA722-5D89-8243-AC44-56629DC2CE77}" type="presParOf" srcId="{05FBEB33-18AF-4902-A0E0-637CC784F153}" destId="{610244E5-6CB3-42FE-B1A7-CD9B20E6868F}" srcOrd="0" destOrd="0" presId="urn:microsoft.com/office/officeart/2018/2/layout/IconLabelList"/>
    <dgm:cxn modelId="{F5F528B7-EF0A-8143-BE6B-94D85F0A2AA6}" type="presParOf" srcId="{05FBEB33-18AF-4902-A0E0-637CC784F153}" destId="{544BBFD4-1E1B-4F21-94D5-12EF8F6DAB8E}" srcOrd="1" destOrd="0" presId="urn:microsoft.com/office/officeart/2018/2/layout/IconLabelList"/>
    <dgm:cxn modelId="{B75F7D5D-8491-4E4C-A6D8-B000BA60E00F}" type="presParOf" srcId="{05FBEB33-18AF-4902-A0E0-637CC784F153}" destId="{9F7BC68D-4F18-4944-80C1-DBA857781733}" srcOrd="2" destOrd="0" presId="urn:microsoft.com/office/officeart/2018/2/layout/IconLabelList"/>
    <dgm:cxn modelId="{79172C82-4EF9-4942-B5B3-A0B5D6C5B178}" type="presParOf" srcId="{15DD3A83-257E-4D5A-8593-2AC5CDFC92C6}" destId="{4A89C6EF-1DD0-4585-BBE6-3E19CF6CD554}" srcOrd="1" destOrd="0" presId="urn:microsoft.com/office/officeart/2018/2/layout/IconLabelList"/>
    <dgm:cxn modelId="{594A344A-3CDB-884D-9DA9-60199AC9C2F0}" type="presParOf" srcId="{15DD3A83-257E-4D5A-8593-2AC5CDFC92C6}" destId="{8A01FC5A-B06F-4834-AF31-79C3276A0CB7}" srcOrd="2" destOrd="0" presId="urn:microsoft.com/office/officeart/2018/2/layout/IconLabelList"/>
    <dgm:cxn modelId="{ABF4319A-BF45-5C43-9398-4A5D7ACA2FBB}" type="presParOf" srcId="{8A01FC5A-B06F-4834-AF31-79C3276A0CB7}" destId="{CC5A602C-8E17-49B2-86EE-75F930E53C1B}" srcOrd="0" destOrd="0" presId="urn:microsoft.com/office/officeart/2018/2/layout/IconLabelList"/>
    <dgm:cxn modelId="{022C4B76-E437-774B-A6A7-3298800B0C30}" type="presParOf" srcId="{8A01FC5A-B06F-4834-AF31-79C3276A0CB7}" destId="{F8A34795-0E35-4FA5-A19B-FFCC57F30258}" srcOrd="1" destOrd="0" presId="urn:microsoft.com/office/officeart/2018/2/layout/IconLabelList"/>
    <dgm:cxn modelId="{90CD68E9-23A1-354F-A784-75223BE7C2EB}" type="presParOf" srcId="{8A01FC5A-B06F-4834-AF31-79C3276A0CB7}" destId="{2A6A16EF-C0B9-4132-BC49-396E1A0C2DD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244E5-6CB3-42FE-B1A7-CD9B20E6868F}">
      <dsp:nvSpPr>
        <dsp:cNvPr id="0" name=""/>
        <dsp:cNvSpPr/>
      </dsp:nvSpPr>
      <dsp:spPr>
        <a:xfrm>
          <a:off x="484300" y="747992"/>
          <a:ext cx="790224" cy="790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BC68D-4F18-4944-80C1-DBA857781733}">
      <dsp:nvSpPr>
        <dsp:cNvPr id="0" name=""/>
        <dsp:cNvSpPr/>
      </dsp:nvSpPr>
      <dsp:spPr>
        <a:xfrm>
          <a:off x="1385" y="1875284"/>
          <a:ext cx="1756054" cy="1119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MX" sz="1100" b="1" kern="1200">
              <a:latin typeface="Arial" panose="020B0604020202020204" pitchFamily="34" charset="0"/>
              <a:cs typeface="Arial" panose="020B0604020202020204" pitchFamily="34" charset="0"/>
            </a:rPr>
            <a:t>1.9 mm</a:t>
          </a:r>
          <a:r>
            <a:rPr lang="es-MX" sz="1100" kern="1200">
              <a:latin typeface="Arial" panose="020B0604020202020204" pitchFamily="34" charset="0"/>
              <a:cs typeface="Arial" panose="020B0604020202020204" pitchFamily="34" charset="0"/>
            </a:rPr>
            <a:t>: Es una excelente opción para producciones de Cine, Series, Comerciales y Cortometrajes donde el costo-beneficio es clave y la calidad sigue siendo muy alta</a:t>
          </a:r>
          <a:r>
            <a:rPr lang="es-MX" sz="1100" kern="1200"/>
            <a:t>.</a:t>
          </a:r>
          <a:endParaRPr lang="en-US" sz="1100" kern="1200"/>
        </a:p>
      </dsp:txBody>
      <dsp:txXfrm>
        <a:off x="1385" y="1875284"/>
        <a:ext cx="1756054" cy="1119484"/>
      </dsp:txXfrm>
    </dsp:sp>
    <dsp:sp modelId="{CC5A602C-8E17-49B2-86EE-75F930E53C1B}">
      <dsp:nvSpPr>
        <dsp:cNvPr id="0" name=""/>
        <dsp:cNvSpPr/>
      </dsp:nvSpPr>
      <dsp:spPr>
        <a:xfrm>
          <a:off x="2547664" y="747992"/>
          <a:ext cx="790224" cy="790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A16EF-C0B9-4132-BC49-396E1A0C2DDF}">
      <dsp:nvSpPr>
        <dsp:cNvPr id="0" name=""/>
        <dsp:cNvSpPr/>
      </dsp:nvSpPr>
      <dsp:spPr>
        <a:xfrm>
          <a:off x="2064749" y="1875284"/>
          <a:ext cx="1756054" cy="1119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MX" sz="1100" b="1" kern="1200">
              <a:latin typeface="Arial" panose="020B0604020202020204" pitchFamily="34" charset="0"/>
              <a:cs typeface="Arial" panose="020B0604020202020204" pitchFamily="34" charset="0"/>
            </a:rPr>
            <a:t>1.5 mm</a:t>
          </a:r>
          <a:r>
            <a:rPr lang="es-MX" sz="1100" kern="1200">
              <a:latin typeface="Arial" panose="020B0604020202020204" pitchFamily="34" charset="0"/>
              <a:cs typeface="Arial" panose="020B0604020202020204" pitchFamily="34" charset="0"/>
            </a:rPr>
            <a:t>: Ideal para producciones cinematográficas de alto nivel y efectos visuales avanzados, donde cada detalle cuenta.</a:t>
          </a:r>
          <a:endParaRPr lang="en-US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4749" y="1875284"/>
        <a:ext cx="1756054" cy="1119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AEC43-312F-AC48-A890-472DCC7346CE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A56FA-3AC1-E34D-8F4C-0A155FE5A1B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80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A56FA-3AC1-E34D-8F4C-0A155FE5A1B5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147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1C509-9959-614D-318E-AD666018B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A2D470-C59E-6668-9A85-F19CD6037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BEE083-FEEF-9048-3989-2FDDC848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F74D93-A83F-A505-9C8A-E9DEB409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1430A-25EA-9044-618D-F7E8C4D4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38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BB61C-727D-D15B-85EB-B91DD19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F009A6-B265-EA5D-8371-D0B404FEF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B70ACB-1377-3718-8018-527C79E8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4F755-19C8-08FB-CE83-B36FD59F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91CF7A-5B28-687B-8B15-834A0CDA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428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9AC70A-E375-40E8-6F8A-C77825B27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BBCC6A-52B8-BC58-9FE0-ADD74669C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1D34F-DA37-5454-3BEE-C7C7C6A1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03771-B82B-6C6D-EF66-63032308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E39D63-8841-10D9-0E46-050CD6FF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C3AE1-9F0B-A5E5-AC13-0743BFEF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D28BF4-4F74-918E-0EFE-ACF36CDFE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69982F-B7F8-5D01-D158-6A9D55AF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1D5C2B-B4AA-01AA-280A-FDD9581E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F7AFC-2BBB-D114-8085-AF416354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58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7EC44-CF5A-0679-9EF1-09C1DB67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55EE9-7178-84A7-DD47-2B7A697B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EA8539-D3A2-2C68-BC98-E1DF2B52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0CB4E-0B82-F8DE-CE5A-C7C6A096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91F460-5CEB-9CFD-DF99-329D1D1F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3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5FA54-BC1A-C253-CA5E-BD0ACE28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8DD3D4-5A1D-4C31-6DE9-BF1A82FB6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66E8CC-3DDB-ED5B-3359-94C6E4880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80076E-79F0-1C38-D68E-6DDAD983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51CC53-A9F4-D027-A28A-3774CAF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320B0E-21A6-4D6F-464F-21D62204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001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5EA39-765A-8CF3-E57B-171092F3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40F452-0067-292A-71F0-645B42EE2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0F71D6-6E77-6E0B-FCD7-56AE20173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F392CD-E2AD-E7EC-51C5-A597710A7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2A1D10-79B1-9880-D570-625ADFF359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0E3C1D-79FC-8AD8-6D86-0392461C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80CD0E-0702-69B2-9F07-4F18CB85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975743-7DD6-6223-2569-6B1ED9EC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519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666C6-2103-27EC-4C47-341D5BF5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463DA1-1F10-134F-FF2B-B1E697F5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6D0487-3E9F-92E0-651D-632C5974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35F19A-6BA7-9EEA-C199-91C37071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61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2587E9-91C5-DCB9-5454-2904252A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7A5ABE-660E-D8B2-20C9-281A7B86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FA628C-4EBD-01EB-E9F2-58B56FCE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319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CBF10-FE0E-E229-BE30-91744EB7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C51E0-50D3-0CF1-03B4-AB962FFA6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9BF2E9-FB5C-2248-28BA-40B846A1F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4BA1A2-2B48-381F-9E20-37D79257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5764C7-B075-AF28-C2CE-FABA8A43C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D6A741-ECA1-BD9A-B297-12268988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40561-3D46-D93A-2D07-F4679408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BFF5FA-C3E6-E1BA-C935-6ABED27A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0E271A-762B-B699-4A09-0EC2330FC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3579D8-61E4-042D-ED0C-79AD6090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4C14E-A02E-CEEA-9E96-A9120BE8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62938D-5660-429A-DFA5-BA4F4B9C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161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780A69-9A19-2ABC-7E5A-7E42537C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0714AF-A88B-0DA9-D711-87AC48D37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9078-3699-1E47-D99A-4BD2C5DFE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EB91AB-F1FA-C245-9FBB-24C5F5CB9187}" type="datetimeFigureOut">
              <a:rPr lang="es-ES_tradnl" smtClean="0"/>
              <a:t>14/3/25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A658B0-C045-6FCA-E0F6-FC75392DD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1CDE38-AD94-BE3A-07F7-6DC3C4F1A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9BD66-946B-2E46-9492-55C34E63CC8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119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ideodesign.com.mx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49684-A00A-4F35-A292-4E068C477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CB2D76A-956B-D7BF-A4EE-FDCC986B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93B18F2-AFD4-0B5C-146D-712964F71873}"/>
              </a:ext>
            </a:extLst>
          </p:cNvPr>
          <p:cNvSpPr txBox="1"/>
          <p:nvPr/>
        </p:nvSpPr>
        <p:spPr>
          <a:xfrm>
            <a:off x="1759685" y="5260388"/>
            <a:ext cx="7200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Cine · Comerciales · 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orto Metrajes ·  Inmersivo</a:t>
            </a:r>
            <a:endParaRPr lang="es-MX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8E236C-C93A-E004-3CF3-2AD11F5C6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830844"/>
            <a:ext cx="11359793" cy="2559231"/>
          </a:xfrm>
        </p:spPr>
        <p:txBody>
          <a:bodyPr anchor="b">
            <a:normAutofit/>
          </a:bodyPr>
          <a:lstStyle/>
          <a:p>
            <a:pPr algn="l"/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LED Wall: </a:t>
            </a:r>
            <a:br>
              <a:rPr lang="es-E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próxima frontera para crear producción virtual</a:t>
            </a:r>
            <a:br>
              <a:rPr lang="es-E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s-ES_tradn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63F015-A226-BB23-FCCD-2700242C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7C6B45-A65B-BF09-7F66-468F035A1D8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Screen Led 1.9mm/ 7200Mhz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0EFADD5-D8A7-A7D6-62B4-BD3159F4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4 videodesign">
            <a:hlinkClick r:id="" action="ppaction://media"/>
            <a:extLst>
              <a:ext uri="{FF2B5EF4-FFF2-40B4-BE49-F238E27FC236}">
                <a16:creationId xmlns:a16="http://schemas.microsoft.com/office/drawing/2014/main" id="{35B88B5C-1379-69F4-368C-E6F0CD761E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710" y="848863"/>
            <a:ext cx="9173823" cy="5160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E9C013-A6B1-9F66-BA01-BC3CA142D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2F1BA-4525-2520-073E-E733DABD49C0}"/>
              </a:ext>
            </a:extLst>
          </p:cNvPr>
          <p:cNvSpPr txBox="1"/>
          <p:nvPr/>
        </p:nvSpPr>
        <p:spPr>
          <a:xfrm>
            <a:off x="7367139" y="1792705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noProof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Esto elimina la necesidad de extensas configuraciones de iluminación y ajustes de postproducción. Flujo de trabajo optimizado: Al integrar fondos en tiempo real, las paredes LED agilizan el proceso de producción, reduciendo el tiempo y los costos asociados con el extenso trabajo de CGI una vez que concluye la filmación.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AA276C-C41E-530E-A27E-B1A3CDC1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34" r="26511"/>
          <a:stretch/>
        </p:blipFill>
        <p:spPr>
          <a:xfrm>
            <a:off x="-6827" y="0"/>
            <a:ext cx="6102825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B57C93-EDF8-903B-36E4-5DB66B288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D21CD9-6A1C-AA4E-1E83-7131CCD7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90" r="869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AF420A-5CAA-DC87-A72E-88836EAB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36" y="78051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LED Wall de 1.9 mm y 1.5 mm ofrecen grandes ventajas para producciones de cine, comerciales y cortometrajes, especialmente en producción virtual y entornos de filmación controlados. Aquí están sus principales beneficios:</a:t>
            </a:r>
            <a:br>
              <a:rPr lang="es-ES_tradnl" sz="1800" noProof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1800" noProof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19D90C-CD1E-06FB-9CB5-3AA97A9E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1146B5F-C152-945B-85A7-5B86792C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33" r="14233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720DE236-D879-906A-DD53-8896FB87407F}"/>
              </a:ext>
            </a:extLst>
          </p:cNvPr>
          <p:cNvSpPr txBox="1">
            <a:spLocks/>
          </p:cNvSpPr>
          <p:nvPr/>
        </p:nvSpPr>
        <p:spPr>
          <a:xfrm>
            <a:off x="6096000" y="1569295"/>
            <a:ext cx="6096000" cy="4229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LED Wall 1.9 mm</a:t>
            </a:r>
            <a:endParaRPr lang="es-MX" sz="1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Alta UHD 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Adecuado para tomas en primer plano sin que los píxeles sean visibles.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Consumo Energético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Consume ligeramente menos energía que el de 1.5 mm.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Integración con Cámaras de Alta Resolución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Funciona mejor con cámaras 4K y 8K, evitando el efecto moiré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Versatilidad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Ideal para fondos digitales en comerciales y cine sin requerir una distancia extremadamente cercana entre actores y pantalla.</a:t>
            </a:r>
          </a:p>
          <a:p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Procesamiento Postproducción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Reduce la necesidad de chroma key al generar fondos realistas en tiempo real.</a:t>
            </a:r>
          </a:p>
          <a:p>
            <a:r>
              <a:rPr lang="es-MX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Realismo en Reflejos e Iluminación</a:t>
            </a:r>
            <a:r>
              <a:rPr lang="es-MX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Útil para escenas con superficies reflectantes, ya que la densidad de píxeles minimiza artefactos visuales.</a:t>
            </a:r>
          </a:p>
          <a:p>
            <a:endParaRPr lang="es-MX" sz="1800" dirty="0"/>
          </a:p>
          <a:p>
            <a:endParaRPr lang="es-ES_tradnl" sz="14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7F8AF0C-A01E-A029-E800-269D85E0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0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2CE029-E592-86F6-36A0-5D0EA9D7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0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31A5989-B956-6C85-70E2-073D1DF8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22" y="1120139"/>
            <a:ext cx="5342204" cy="466907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LED Wall 1.5 mm</a:t>
            </a:r>
            <a:endParaRPr lang="es-MX" sz="2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Alta Definición</a:t>
            </a: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Perfecto para tomas muy cercanas sin que se note el pixelado, lo que lo hace ideal para cine de alto nivel.</a:t>
            </a:r>
          </a:p>
          <a:p>
            <a:pPr>
              <a:buNone/>
            </a:pP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Fidelidad de Color</a:t>
            </a: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Ofrece colores más nítidos y precisos, reduciendo la necesidad de corrección de color en postproducción.</a:t>
            </a:r>
          </a:p>
          <a:p>
            <a:pPr>
              <a:buNone/>
            </a:pP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Integración con Cámaras de Alta Resolución</a:t>
            </a: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Funciona mejor con cámaras 4K y 8K, evitando el efecto moiré.</a:t>
            </a:r>
          </a:p>
          <a:p>
            <a:pPr>
              <a:buNone/>
            </a:pP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Realismo en Reflejos e Iluminación</a:t>
            </a: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Útil para escenas con superficies reflectantes, ya que la densidad de píxeles minimiza artefactos visuales.</a:t>
            </a:r>
          </a:p>
          <a:p>
            <a:r>
              <a:rPr lang="es-MX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Virtual Avanzada</a:t>
            </a:r>
            <a:r>
              <a:rPr lang="es-MX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 sets LED volumétricos o entornos donde la inmersión es clave, el 1.5 mm ofrece la mejor calidad </a:t>
            </a:r>
          </a:p>
          <a:p>
            <a:endParaRPr lang="es-ES_tradnl" sz="11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A259D7-57A4-BDE5-2D44-A99A6EAD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5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0CADEA-668B-02F3-DADF-276961B8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30" r="595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A9F5507D-F13E-6D59-4244-79755FD87B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093938"/>
              </p:ext>
            </p:extLst>
          </p:nvPr>
        </p:nvGraphicFramePr>
        <p:xfrm>
          <a:off x="753161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F4AC8717-B85E-51D9-648C-8864D306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7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5 videodesign">
            <a:hlinkClick r:id="" action="ppaction://media"/>
            <a:extLst>
              <a:ext uri="{FF2B5EF4-FFF2-40B4-BE49-F238E27FC236}">
                <a16:creationId xmlns:a16="http://schemas.microsoft.com/office/drawing/2014/main" id="{16091DA0-1A9B-5C95-4C48-BCB7A1C0F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710" y="848863"/>
            <a:ext cx="9173823" cy="5160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85E4D4E-8CD8-38B8-D9ED-C13B642E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686D2F-898B-59BE-9218-A40E24C96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02" y="2656721"/>
            <a:ext cx="5292288" cy="3893954"/>
          </a:xfrm>
        </p:spPr>
        <p:txBody>
          <a:bodyPr anchor="ctr">
            <a:normAutofit fontScale="92500" lnSpcReduction="10000"/>
          </a:bodyPr>
          <a:lstStyle/>
          <a:p>
            <a:pPr>
              <a:buNone/>
            </a:pP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Calidad cinematográfica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con pantallas de alta resolución que permiten tomas en primer plano sin pixelación.</a:t>
            </a:r>
          </a:p>
          <a:p>
            <a:pPr>
              <a:buNone/>
            </a:pP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✅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Producción virtual avanzada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, eliminando la necesidad de chroma key y optimizando tiempos de filmación.</a:t>
            </a:r>
          </a:p>
          <a:p>
            <a:pPr>
              <a:buNone/>
            </a:pP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✅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Colores vibrantes y realismo absoluto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, perfectos para entornos inmersivos en 4K y 8K.</a:t>
            </a:r>
          </a:p>
          <a:p>
            <a:pPr>
              <a:buNone/>
            </a:pP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✅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Solución flexible y escalable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, adaptándonos a las necesidades de cada proyecto.</a:t>
            </a:r>
          </a:p>
          <a:p>
            <a:pPr>
              <a:buNone/>
            </a:pPr>
            <a:b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s-MX" sz="150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>
              <a:buNone/>
            </a:pP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Con nuestra experiencia en eventos y producción audiovisual, ofrecemos una solución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innovadora, eficiente y de la más alta calidad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para tus producciones.</a:t>
            </a:r>
          </a:p>
          <a:p>
            <a:pPr>
              <a:buNone/>
            </a:pPr>
            <a:b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s-MX" sz="150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📩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Contáctanos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y lleva tu proyecto al siguiente nivel con </a:t>
            </a:r>
            <a:r>
              <a:rPr lang="es-MX" sz="15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Video Design</a:t>
            </a:r>
            <a:r>
              <a:rPr lang="es-MX" sz="15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endParaRPr lang="es-ES_tradnl" sz="7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E2B59A-DC46-623F-3DEE-368FBBEC5A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94" r="29005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B6EF59-A9C9-9EDB-EA2F-1CEA48C5F399}"/>
              </a:ext>
            </a:extLst>
          </p:cNvPr>
          <p:cNvSpPr txBox="1"/>
          <p:nvPr/>
        </p:nvSpPr>
        <p:spPr>
          <a:xfrm>
            <a:off x="7695986" y="6181343"/>
            <a:ext cx="291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Info@Videodesign.com.mx</a:t>
            </a:r>
            <a:r>
              <a:rPr lang="es-ES_tradnl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9E2429-3F0C-8593-C497-FD3588B1F283}"/>
              </a:ext>
            </a:extLst>
          </p:cNvPr>
          <p:cNvSpPr txBox="1"/>
          <p:nvPr/>
        </p:nvSpPr>
        <p:spPr>
          <a:xfrm>
            <a:off x="0" y="485506"/>
            <a:ext cx="4967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MX" sz="1800">
                <a:solidFill>
                  <a:schemeClr val="tx1">
                    <a:lumMod val="50000"/>
                    <a:lumOff val="50000"/>
                  </a:schemeClr>
                </a:solidFill>
              </a:rPr>
              <a:t>🎬  </a:t>
            </a:r>
            <a:r>
              <a:rPr lang="es-MX" sz="18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PRODUCCIÓN VIRTUAL CON LED WALL | </a:t>
            </a:r>
          </a:p>
          <a:p>
            <a:pPr algn="r">
              <a:buNone/>
            </a:pPr>
            <a:r>
              <a:rPr lang="es-MX" sz="18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VIDEO DESIGN</a:t>
            </a:r>
            <a:r>
              <a:rPr lang="es-MX" sz="18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br>
              <a:rPr lang="es-MX" sz="18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s-MX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29A2E3-3372-3A21-A909-06783B7624E1}"/>
              </a:ext>
            </a:extLst>
          </p:cNvPr>
          <p:cNvSpPr txBox="1"/>
          <p:nvPr/>
        </p:nvSpPr>
        <p:spPr>
          <a:xfrm>
            <a:off x="373582" y="1462305"/>
            <a:ext cx="5257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sz="14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En </a:t>
            </a:r>
            <a:r>
              <a:rPr lang="es-MX" sz="14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Video Design</a:t>
            </a:r>
            <a:r>
              <a:rPr lang="es-MX" sz="14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, llevamos la producción audiovisual al siguiente nivel con nuestra tecnología de </a:t>
            </a:r>
            <a:r>
              <a:rPr lang="es-MX" sz="14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LED Wall de 1.9 mm y 1.5 mm</a:t>
            </a:r>
            <a:r>
              <a:rPr lang="es-MX" sz="14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, ideales para </a:t>
            </a:r>
            <a:r>
              <a:rPr lang="es-MX" sz="14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cine, comerciales y cortometrajes</a:t>
            </a:r>
            <a:r>
              <a:rPr lang="es-MX" sz="140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br>
              <a:rPr lang="es-MX" sz="1400">
                <a:cs typeface="Arial" panose="020B0604020202020204" pitchFamily="34" charset="0"/>
              </a:rPr>
            </a:br>
            <a:endParaRPr lang="es-MX" sz="1400"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A598BA-8FCA-E005-18A6-D7B04CDC9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729" y="803103"/>
            <a:ext cx="981209" cy="3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907D77-B153-32F2-8081-9F53CD234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806" y="643468"/>
            <a:ext cx="70076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9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769779D-7C16-7621-B4BF-CD9B652A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9BA2B5-1536-9C37-8281-B90EF8C806BF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Screen Led 1.9mm/ 7200Mhz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6846FA21-ACF4-F75F-FE47-E6D4CCF1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5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F7B225-2C81-AAC4-88CB-1BCE4D6C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69" y="0"/>
            <a:ext cx="51435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00EF11-9F95-D25A-5D97-465D1715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6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0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AE501D-752E-EA42-9CB4-B8EC2236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9" r="53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6ABFB7-3E22-F49B-E816-6B23657EB438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Screen Led 1.5mm and 1.9mm/ 7200Mhz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A256CB2-32A2-C720-08FA-121CB16E5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96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2 videodesign">
            <a:hlinkClick r:id="" action="ppaction://media"/>
            <a:extLst>
              <a:ext uri="{FF2B5EF4-FFF2-40B4-BE49-F238E27FC236}">
                <a16:creationId xmlns:a16="http://schemas.microsoft.com/office/drawing/2014/main" id="{3FC42258-0AD2-6442-846A-CE99CABFF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710" y="848863"/>
            <a:ext cx="9173823" cy="5160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48C7CD3-3FE2-3E46-C47C-CF673691C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D7B5DD9-4D97-3321-72CC-93497002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855FD4-F680-BB90-51A1-09F3D57D2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62" r="2638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8301EDC-8078-2A21-EA14-E6DA5C259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8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5455C6-8803-0E0C-417B-EC3328A71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12" r="104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F63D8B-BC2F-056B-5124-7BA26831B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" y="1900909"/>
            <a:ext cx="4517404" cy="3742762"/>
          </a:xfrm>
        </p:spPr>
        <p:txBody>
          <a:bodyPr>
            <a:normAutofit fontScale="70000" lnSpcReduction="20000"/>
          </a:bodyPr>
          <a:lstStyle/>
          <a:p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LED Wall: la próxima frontera en el cine inmersivo </a:t>
            </a:r>
          </a:p>
          <a:p>
            <a:endParaRPr lang="es-ES" sz="23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ES" sz="2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 </a:t>
            </a:r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paredes LED representan una nueva frontera en el cine inmersivo, inspirado en su exitosa implementación en producciones como "The </a:t>
            </a:r>
            <a:r>
              <a:rPr lang="es-ES" sz="2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Mandalorian</a:t>
            </a:r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y "1899". </a:t>
            </a:r>
          </a:p>
          <a:p>
            <a:endParaRPr lang="es-ES" sz="26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aquí por qué los cineastas recurren cada vez más a las paredes LED: Imágenes en tiempo real: Las paredes LED utilizan motores de juegos 3D avanzados, como </a:t>
            </a:r>
            <a:r>
              <a:rPr lang="es-ES" sz="2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Unreal</a:t>
            </a:r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Engine</a:t>
            </a:r>
            <a:r>
              <a:rPr lang="es-ES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para generar fondos dinámicos y fotorrealistas en tiempo real.</a:t>
            </a:r>
            <a:r>
              <a:rPr lang="es-MX" sz="2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s-ES_tradnl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A6F958-2D1F-52DF-C4C2-C2629837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A80DA8-9DC0-E27C-5595-3AAAB5C6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73" r="20511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C4495E-668F-C170-7A35-99CFD877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82" r="26958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4E36F6-52D7-6C72-8FED-AB2A88900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3 videodesign">
            <a:hlinkClick r:id="" action="ppaction://media"/>
            <a:extLst>
              <a:ext uri="{FF2B5EF4-FFF2-40B4-BE49-F238E27FC236}">
                <a16:creationId xmlns:a16="http://schemas.microsoft.com/office/drawing/2014/main" id="{2657CDB1-264E-1DCE-A827-1E56514BD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710" y="848863"/>
            <a:ext cx="9173823" cy="5160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B68C70-CCE3-D040-287B-7D8870A91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9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99E2E1-D28C-8469-A2FC-8754C2D2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2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470E1A2-D636-57B5-59E8-A9732B1DC666}"/>
              </a:ext>
            </a:extLst>
          </p:cNvPr>
          <p:cNvSpPr txBox="1">
            <a:spLocks/>
          </p:cNvSpPr>
          <p:nvPr/>
        </p:nvSpPr>
        <p:spPr>
          <a:xfrm>
            <a:off x="6819048" y="703678"/>
            <a:ext cx="4195673" cy="3386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bg1">
                    <a:lumMod val="50000"/>
                    <a:alpha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Esto permite a los actores y directores interactuar con los entornos como en vivo en su set, mejorando la consistencia visual.</a:t>
            </a:r>
          </a:p>
          <a:p>
            <a:r>
              <a:rPr lang="es-ES" sz="1800" dirty="0">
                <a:solidFill>
                  <a:schemeClr val="bg1">
                    <a:lumMod val="50000"/>
                    <a:alpha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Integración de iluminación natural: A diferencia de las pantallas verdes, las paredes LED emiten luz de forma natural, proporcionando efectos de iluminación realistas que interactúan a la perfección con los elementos de acción en vivo</a:t>
            </a:r>
            <a:r>
              <a:rPr lang="es-MX" sz="1800" dirty="0">
                <a:solidFill>
                  <a:schemeClr val="bg1">
                    <a:lumMod val="50000"/>
                    <a:alpha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ES_tradnl" sz="1800" dirty="0">
              <a:solidFill>
                <a:schemeClr val="bg1">
                  <a:lumMod val="50000"/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4C6064-B35F-F2DD-2730-7F4B72C4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" y="6027156"/>
            <a:ext cx="1540269" cy="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61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732</Words>
  <Application>Microsoft Macintosh PowerPoint</Application>
  <PresentationFormat>Panorámica</PresentationFormat>
  <Paragraphs>44</Paragraphs>
  <Slides>20</Slides>
  <Notes>1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Tema de Office</vt:lpstr>
      <vt:lpstr>LED Wall:  La próxima frontera para crear producción virtual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LED Wall de 1.9 mm y 1.5 mm ofrecen grandes ventajas para producciones de cine, comerciales y cortometrajes, especialmente en producción virtual y entornos de filmación controlados. Aquí están sus principales beneficios: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abel argudin</dc:creator>
  <cp:lastModifiedBy>abel argudin</cp:lastModifiedBy>
  <cp:revision>32</cp:revision>
  <dcterms:created xsi:type="dcterms:W3CDTF">2025-03-13T16:39:09Z</dcterms:created>
  <dcterms:modified xsi:type="dcterms:W3CDTF">2025-03-14T18:56:22Z</dcterms:modified>
</cp:coreProperties>
</file>